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502" r:id="rId4"/>
    <p:sldId id="504" r:id="rId5"/>
    <p:sldId id="506" r:id="rId6"/>
    <p:sldId id="507" r:id="rId7"/>
    <p:sldId id="508" r:id="rId8"/>
    <p:sldId id="509" r:id="rId9"/>
    <p:sldId id="503" r:id="rId10"/>
  </p:sldIdLst>
  <p:sldSz cx="9144000" cy="6858000" type="screen4x3"/>
  <p:notesSz cx="6794500" cy="9906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Arial Black" panose="020B0A04020102020204" pitchFamily="34" charset="0"/>
      <p:regular r:id="rId15"/>
      <p:bold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Wingdings 2" panose="05020102010507070707" pitchFamily="18" charset="2"/>
      <p:regular r:id="rId23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2136" userDrawn="1">
          <p15:clr>
            <a:srgbClr val="A4A3A4"/>
          </p15:clr>
        </p15:guide>
        <p15:guide id="4" pos="3126" userDrawn="1">
          <p15:clr>
            <a:srgbClr val="A4A3A4"/>
          </p15:clr>
        </p15:guide>
        <p15:guide id="5" orient="horz" pos="4556" userDrawn="1">
          <p15:clr>
            <a:srgbClr val="A4A3A4"/>
          </p15:clr>
        </p15:guide>
        <p15:guide id="6" pos="146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  <p:cmAuthor id="3" name="Syed Muhammad Raza" initials="SMR" lastIdx="22" clrIdx="3">
    <p:extLst>
      <p:ext uri="{19B8F6BF-5375-455C-9EA6-DF929625EA0E}">
        <p15:presenceInfo xmlns:p15="http://schemas.microsoft.com/office/powerpoint/2012/main" userId="3f9e0a9b2c416544" providerId="Windows Live"/>
      </p:ext>
    </p:extLst>
  </p:cmAuthor>
  <p:cmAuthor id="4" name="양 희규" initials="양희" lastIdx="15" clrIdx="4">
    <p:extLst>
      <p:ext uri="{19B8F6BF-5375-455C-9EA6-DF929625EA0E}">
        <p15:presenceInfo xmlns:p15="http://schemas.microsoft.com/office/powerpoint/2012/main" userId="7c23a2f4d1a5fe7f" providerId="Windows Live"/>
      </p:ext>
    </p:extLst>
  </p:cmAuthor>
  <p:cmAuthor id="5" name="변 규린" initials="변규" lastIdx="2" clrIdx="5">
    <p:extLst>
      <p:ext uri="{19B8F6BF-5375-455C-9EA6-DF929625EA0E}">
        <p15:presenceInfo xmlns:p15="http://schemas.microsoft.com/office/powerpoint/2012/main" userId="0ba176f394a439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6FF"/>
    <a:srgbClr val="B89B48"/>
    <a:srgbClr val="EE9CCB"/>
    <a:srgbClr val="8BF9FF"/>
    <a:srgbClr val="7F16BA"/>
    <a:srgbClr val="E6E6E6"/>
    <a:srgbClr val="04FC22"/>
    <a:srgbClr val="00FF00"/>
    <a:srgbClr val="0066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EC3D1-0879-4ADC-9477-8FB1875796FF}" v="452" dt="2021-07-28T04:31:04.155"/>
    <p1510:client id="{91DF6986-FDE8-4AF4-8FEE-99C8E10576F9}" v="12" dt="2021-07-27T11:11:52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1" autoAdjust="0"/>
    <p:restoredTop sz="83059" autoAdjust="0"/>
  </p:normalViewPr>
  <p:slideViewPr>
    <p:cSldViewPr showGuides="1">
      <p:cViewPr>
        <p:scale>
          <a:sx n="75" d="100"/>
          <a:sy n="75" d="100"/>
        </p:scale>
        <p:origin x="124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notesViewPr>
    <p:cSldViewPr>
      <p:cViewPr varScale="1">
        <p:scale>
          <a:sx n="80" d="100"/>
          <a:sy n="80" d="100"/>
        </p:scale>
        <p:origin x="4014" y="102"/>
      </p:cViewPr>
      <p:guideLst>
        <p:guide orient="horz" pos="3120"/>
        <p:guide pos="2140"/>
        <p:guide orient="horz" pos="2136"/>
        <p:guide pos="3126"/>
        <p:guide orient="horz" pos="4556"/>
        <p:guide pos="14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2022-08-25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2022-08-25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5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1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8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8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9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아편유사제</a:t>
            </a:r>
            <a:r>
              <a:rPr lang="ko-KR" altLang="en-US" dirty="0"/>
              <a:t> 과다복용</a:t>
            </a:r>
            <a:r>
              <a:rPr lang="en-US" altLang="ko-KR" dirty="0"/>
              <a:t>, </a:t>
            </a:r>
            <a:r>
              <a:rPr lang="ko-KR" altLang="en-US" dirty="0" err="1"/>
              <a:t>날록손</a:t>
            </a:r>
            <a:r>
              <a:rPr lang="ko-KR" altLang="en-US" dirty="0"/>
              <a:t> 투여 및 다중 </a:t>
            </a:r>
            <a:r>
              <a:rPr lang="ko-KR" altLang="en-US" dirty="0" err="1"/>
              <a:t>날록손과</a:t>
            </a:r>
            <a:r>
              <a:rPr lang="ko-KR" altLang="en-US" dirty="0"/>
              <a:t> 관련된 </a:t>
            </a:r>
            <a:r>
              <a:rPr lang="en-US" altLang="ko-KR" dirty="0"/>
              <a:t>EMS </a:t>
            </a:r>
            <a:r>
              <a:rPr lang="ko-KR" altLang="en-US" dirty="0"/>
              <a:t>실행의 기간별 변화의 크기 </a:t>
            </a:r>
          </a:p>
        </p:txBody>
      </p:sp>
    </p:spTree>
    <p:extLst>
      <p:ext uri="{BB962C8B-B14F-4D97-AF65-F5344CB8AC3E}">
        <p14:creationId xmlns:p14="http://schemas.microsoft.com/office/powerpoint/2010/main" val="174100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3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Superintelligence Laboratory    </a:t>
            </a:r>
            <a:r>
              <a:rPr lang="en-US" altLang="ko-KR" sz="17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     </a:t>
            </a:r>
            <a:endParaRPr lang="en-US" altLang="ko-KR" sz="17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/9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</a:t>
            </a: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16968"/>
            <a:ext cx="9144000" cy="152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3600" dirty="0"/>
              <a:t>Paper Review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616" y="3717032"/>
            <a:ext cx="8848872" cy="280831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ea typeface="서울남산체 B" pitchFamily="18" charset="-127"/>
                <a:cs typeface="Arial" panose="020B0604020202020204" pitchFamily="34" charset="0"/>
              </a:rPr>
              <a:t>2022-08-25</a:t>
            </a:r>
          </a:p>
          <a:p>
            <a:r>
              <a:rPr lang="en-US" altLang="ko-KR" sz="1600" b="1" dirty="0" err="1">
                <a:ea typeface="굴림" pitchFamily="50" charset="-127"/>
              </a:rPr>
              <a:t>Gyurin</a:t>
            </a:r>
            <a:r>
              <a:rPr lang="en-US" altLang="ko-KR" sz="1600" b="1" dirty="0">
                <a:ea typeface="굴림" pitchFamily="50" charset="-127"/>
              </a:rPr>
              <a:t> Byun</a:t>
            </a:r>
          </a:p>
          <a:p>
            <a:r>
              <a:rPr lang="en-US" altLang="ko-KR" sz="1600" dirty="0">
                <a:ea typeface="굴림" pitchFamily="50" charset="-127"/>
              </a:rPr>
              <a:t>Sungkyunkwan University</a:t>
            </a:r>
          </a:p>
          <a:p>
            <a:r>
              <a:rPr lang="en-US" altLang="ko-KR" sz="1600" dirty="0">
                <a:ea typeface="굴림" pitchFamily="50" charset="-127"/>
              </a:rPr>
              <a:t>byungyurin21@g.skku.edu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latin typeface="Arial" charset="0"/>
                <a:ea typeface="굴림" charset="-127"/>
                <a:cs typeface="Arial" charset="0"/>
              </a:rPr>
              <a:t>Presentation Outline</a:t>
            </a:r>
            <a:endParaRPr lang="ko-KR" altLang="en-US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490390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>
              <a:latin typeface="Arial" charset="0"/>
              <a:ea typeface="굴림" charset="-127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>
                <a:latin typeface="Arial" charset="0"/>
                <a:ea typeface="굴림" charset="-127"/>
                <a:cs typeface="Arial" charset="0"/>
              </a:rPr>
              <a:t>New Measures of the COVID-19 Pandemic: A New Time-Series Dataset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53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Introduction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This study examines changes in the occurrence of naloxone administrations and multiple naloxone administrations during EMS runs for opioid-related overdoses during the COVID-19 pandemic in Guilford County, North Carolina (NC)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number of opioid overdose deaths increased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(47 in 2015, 71 in 2016, 98 in 2017, 96 in 2018, and 108 in 2019)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Using a </a:t>
            </a:r>
            <a:r>
              <a:rPr lang="en-US" altLang="ko-KR" sz="1600" b="1" dirty="0"/>
              <a:t>period-over-period approach</a:t>
            </a:r>
            <a:r>
              <a:rPr lang="en-US" altLang="ko-KR" sz="1600" dirty="0"/>
              <a:t>, during the 29-week period before (September 1, 2019, to March 9, 2020)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O</a:t>
            </a:r>
            <a:r>
              <a:rPr lang="en-US" altLang="ko-KR" sz="1600" dirty="0"/>
              <a:t>pioid overdose–related EMS runs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N</a:t>
            </a:r>
            <a:r>
              <a:rPr lang="en-US" altLang="ko-KR" sz="1600" dirty="0"/>
              <a:t>aloxone administrations during opioid overdose–related EMS runs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Multiple naloxone administrations during opioid overdose–related EMS runs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4355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0F6316C-7226-BFA6-A08D-180A20FE4A7F}"/>
              </a:ext>
            </a:extLst>
          </p:cNvPr>
          <p:cNvGrpSpPr/>
          <p:nvPr/>
        </p:nvGrpSpPr>
        <p:grpSpPr>
          <a:xfrm>
            <a:off x="6835682" y="3977680"/>
            <a:ext cx="2430577" cy="2880320"/>
            <a:chOff x="6866796" y="4427468"/>
            <a:chExt cx="2296021" cy="24579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7E604E-2AF6-9E77-1F85-0A22EF6C1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000"/>
            <a:stretch/>
          </p:blipFill>
          <p:spPr>
            <a:xfrm>
              <a:off x="6866796" y="4427468"/>
              <a:ext cx="2296021" cy="245791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4DBA99-5F5F-7EE3-88C7-FD1B26C95EDE}"/>
                </a:ext>
              </a:extLst>
            </p:cNvPr>
            <p:cNvSpPr/>
            <p:nvPr/>
          </p:nvSpPr>
          <p:spPr>
            <a:xfrm>
              <a:off x="8056686" y="4567168"/>
              <a:ext cx="619770" cy="157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340768"/>
                <a:ext cx="8803700" cy="511256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They calculated the mean of each outcome, then expressed it as a percent change from the mean of the outcome during a comparison period</a:t>
                </a:r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spc="-50" dirty="0"/>
                  <a:t>Analytic approach is similar in concept to the common </a:t>
                </a:r>
                <a:r>
                  <a:rPr lang="en-US" altLang="ko-KR" sz="1800" b="1" spc="-50" dirty="0"/>
                  <a:t>difference in difference (DID)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600" dirty="0">
                    <a:cs typeface="Arial" panose="020B0604020202020204" pitchFamily="34" charset="0"/>
                  </a:rPr>
                  <a:t>29-week period as a unit</a:t>
                </a:r>
                <a:r>
                  <a:rPr lang="en-US" altLang="ko-KR" sz="1600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ko-KR" sz="1600" b="1" dirty="0">
                    <a:cs typeface="Arial" panose="020B0604020202020204" pitchFamily="34" charset="0"/>
                  </a:rPr>
                  <a:t> </a:t>
                </a:r>
                <a:r>
                  <a:rPr lang="en-US" altLang="ko-KR" sz="1600" dirty="0">
                    <a:cs typeface="Arial" panose="020B0604020202020204" pitchFamily="34" charset="0"/>
                  </a:rPr>
                  <a:t>that is observed twice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b="1" dirty="0">
                  <a:cs typeface="Arial" panose="020B0604020202020204" pitchFamily="3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600" dirty="0">
                    <a:cs typeface="Arial" panose="020B0604020202020204" pitchFamily="34" charset="0"/>
                  </a:rPr>
                  <a:t>For each period,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cs typeface="Arial" panose="020B0604020202020204" pitchFamily="34" charset="0"/>
                  </a:rPr>
                  <a:t>is the mean of the outcome during the primary period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cs typeface="Arial" panose="020B0604020202020204" pitchFamily="34" charset="0"/>
                  </a:rPr>
                  <a:t>is the mean of the outcome during the comparison period </a:t>
                </a:r>
              </a:p>
              <a:p>
                <a:pPr lvl="2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400" dirty="0">
                    <a:cs typeface="Arial" panose="020B0604020202020204" pitchFamily="34" charset="0"/>
                  </a:rPr>
                  <a:t>2019.09.01~2020.03.09 (The previous 29 weeks)</a:t>
                </a:r>
              </a:p>
              <a:p>
                <a:pPr lvl="2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400" dirty="0">
                    <a:cs typeface="Arial" panose="020B0604020202020204" pitchFamily="34" charset="0"/>
                  </a:rPr>
                  <a:t>2019.03.13~2019.10.05 (The same 29 weeks of the previous year)</a:t>
                </a: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  <a:p>
                <a:pPr lvl="3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2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340768"/>
                <a:ext cx="8803700" cy="5112568"/>
              </a:xfrm>
              <a:blipFill>
                <a:blip r:embed="rId4"/>
                <a:stretch>
                  <a:fillRect r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44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3827835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X-axis represents time from the first possible comparison period (2015.02.08) since the beginning of the data set (2014.01.01) to the end of the COVID-19 period (2020.09.30)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Y-axis represents the percent change in each period relative to its comparison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 furthest right bar (in orange) shows the outcome during the COVID-19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 lvl="3">
              <a:lnSpc>
                <a:spcPct val="150000"/>
              </a:lnSpc>
              <a:spcBef>
                <a:spcPts val="300"/>
              </a:spcBef>
            </a:pP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4AE44-2877-4327-5659-92C49A48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39" y="2112716"/>
            <a:ext cx="4706557" cy="4385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21D62-46D4-902C-4A8F-2020B06A0005}"/>
              </a:ext>
            </a:extLst>
          </p:cNvPr>
          <p:cNvSpPr txBox="1"/>
          <p:nvPr/>
        </p:nvSpPr>
        <p:spPr>
          <a:xfrm>
            <a:off x="4624251" y="142934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i="1" dirty="0">
                <a:latin typeface="Cambria Math"/>
              </a:rPr>
              <a:t>Opioid overdose–related EMS runs</a:t>
            </a:r>
            <a:endParaRPr lang="ko-KR" altLang="en-US" sz="1800" b="1" i="1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6431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3827835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X-axis represents time from the first possible comparison period (2015.02.08) since the beginning of the data set (2014.01.01) to the end of the COVID-19 period (2020.09.30)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Y-axis represents the percent change in each period relative to its comparison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 furthest right bar (in orange) shows the outcome during the COVID-19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 lvl="3">
              <a:lnSpc>
                <a:spcPct val="150000"/>
              </a:lnSpc>
              <a:spcBef>
                <a:spcPts val="300"/>
              </a:spcBef>
            </a:pP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21D62-46D4-902C-4A8F-2020B06A0005}"/>
              </a:ext>
            </a:extLst>
          </p:cNvPr>
          <p:cNvSpPr txBox="1"/>
          <p:nvPr/>
        </p:nvSpPr>
        <p:spPr>
          <a:xfrm>
            <a:off x="4624251" y="142934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i="1" dirty="0">
                <a:latin typeface="Cambria Math"/>
              </a:rPr>
              <a:t>Naloxone administrations</a:t>
            </a:r>
            <a:endParaRPr lang="ko-KR" altLang="en-US" sz="1800" b="1" i="1" dirty="0">
              <a:latin typeface="Cambria Math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71CC92-577E-FA20-B758-E6982B8D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39" y="1932625"/>
            <a:ext cx="4584097" cy="42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3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3827835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X-axis represents time from the first possible comparison period (2015.02.08) since the beginning of the data set (2014.01.01) to the end of the COVID-19 period (2020.09.30)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Y-axis represents the percent change in each period relative to its comparison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 furthest right bar (in orange) shows the outcome during the COVID-19 period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 lvl="3">
              <a:lnSpc>
                <a:spcPct val="150000"/>
              </a:lnSpc>
              <a:spcBef>
                <a:spcPts val="300"/>
              </a:spcBef>
            </a:pPr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21D62-46D4-902C-4A8F-2020B06A0005}"/>
              </a:ext>
            </a:extLst>
          </p:cNvPr>
          <p:cNvSpPr txBox="1"/>
          <p:nvPr/>
        </p:nvSpPr>
        <p:spPr>
          <a:xfrm>
            <a:off x="4543069" y="15420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i="1" dirty="0">
                <a:latin typeface="Cambria Math"/>
              </a:rPr>
              <a:t>multiple naloxone administrations</a:t>
            </a:r>
            <a:endParaRPr lang="ko-KR" altLang="en-US" sz="1800" b="1" i="1" dirty="0">
              <a:latin typeface="Cambria Math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9C3DF-C16E-628E-46A3-BF295AE71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06" y="2158083"/>
            <a:ext cx="4423682" cy="39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Increases in Naloxone Administrations by Emergency Medical Services Providers During the COVID-19 Pandemic: Retrospective Time Series Study</a:t>
            </a:r>
            <a:endParaRPr lang="en-US" altLang="ko-KR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8037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Conclusion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All three outcomes increased sharply and significantly during the COVID-19 period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COVID-19 pandemic appears to have exacerbated the opioid crisis</a:t>
            </a:r>
          </a:p>
          <a:p>
            <a:pPr lvl="3">
              <a:lnSpc>
                <a:spcPct val="150000"/>
              </a:lnSpc>
              <a:spcBef>
                <a:spcPts val="300"/>
              </a:spcBef>
            </a:pP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1FA1B-6D0C-9EE5-0E16-2FD2D67F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6" y="2924944"/>
            <a:ext cx="6515435" cy="33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7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New Measures of the COVID-19 Pandemic: A New Time-Series Dataset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Introduction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 this paper, a total of </a:t>
            </a:r>
            <a:r>
              <a:rPr lang="en-US" altLang="ko-KR" sz="1600" b="1" dirty="0"/>
              <a:t>327 keywords </a:t>
            </a:r>
            <a:r>
              <a:rPr lang="en-US" altLang="ko-KR" sz="1600" dirty="0"/>
              <a:t>related to various aspects of COVID-19 are proposed using data from all articles on the COVID-19 pandemic in 45 most popular newspapers worldwide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They construct </a:t>
            </a:r>
            <a:r>
              <a:rPr lang="en-US" altLang="ko-KR" sz="1600" b="1" dirty="0"/>
              <a:t>six different indices </a:t>
            </a:r>
            <a:r>
              <a:rPr lang="en-US" altLang="ko-KR" sz="1600" dirty="0"/>
              <a:t>relating to the COVID-19 pandemic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COVID , medical, vaccine index, travel, uncertainty, aggregate COVID-19 sentiment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Index construction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2019.12.31~2021.04.28 (ProQuest database)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They count the number of times each word in our dictionary appears in these publications’ daily articles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Ordinary Least Squares (OLS) regression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F3819-6837-987E-BF24-080F13239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7" r="3699"/>
          <a:stretch/>
        </p:blipFill>
        <p:spPr>
          <a:xfrm>
            <a:off x="5292080" y="5547377"/>
            <a:ext cx="3240361" cy="7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02615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99734</TotalTime>
  <Words>693</Words>
  <Application>Microsoft Office PowerPoint</Application>
  <PresentationFormat>화면 슬라이드 쇼(4:3)</PresentationFormat>
  <Paragraphs>65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Calibri</vt:lpstr>
      <vt:lpstr>Cambria Math</vt:lpstr>
      <vt:lpstr>Wingdings 2</vt:lpstr>
      <vt:lpstr>Arial</vt:lpstr>
      <vt:lpstr>Wingdings</vt:lpstr>
      <vt:lpstr>맑은 고딕</vt:lpstr>
      <vt:lpstr>Arial Black</vt:lpstr>
      <vt:lpstr>연구실 PPT 테마</vt:lpstr>
      <vt:lpstr>Paper Review</vt:lpstr>
      <vt:lpstr>Presentation Outline</vt:lpstr>
      <vt:lpstr>Increases in Naloxone Administrations by Emergency Medical Services Providers During the COVID-19 Pandemic: Retrospective Time Series Study</vt:lpstr>
      <vt:lpstr>Increases in Naloxone Administrations by Emergency Medical Services Providers During the COVID-19 Pandemic: Retrospective Time Series Study</vt:lpstr>
      <vt:lpstr>Increases in Naloxone Administrations by Emergency Medical Services Providers During the COVID-19 Pandemic: Retrospective Time Series Study</vt:lpstr>
      <vt:lpstr>Increases in Naloxone Administrations by Emergency Medical Services Providers During the COVID-19 Pandemic: Retrospective Time Series Study</vt:lpstr>
      <vt:lpstr>Increases in Naloxone Administrations by Emergency Medical Services Providers During the COVID-19 Pandemic: Retrospective Time Series Study</vt:lpstr>
      <vt:lpstr>Increases in Naloxone Administrations by Emergency Medical Services Providers During the COVID-19 Pandemic: Retrospective Time Series Study</vt:lpstr>
      <vt:lpstr>New Measures of the COVID-19 Pandemic: A New Time-Series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CheetahFlow: Towards Low Latency Software-Defined Network</dc:title>
  <dc:creator>DMS</dc:creator>
  <cp:lastModifiedBy>변규린</cp:lastModifiedBy>
  <cp:revision>2499</cp:revision>
  <cp:lastPrinted>2021-07-14T05:33:06Z</cp:lastPrinted>
  <dcterms:created xsi:type="dcterms:W3CDTF">2015-10-30T23:40:59Z</dcterms:created>
  <dcterms:modified xsi:type="dcterms:W3CDTF">2022-08-25T18:39:40Z</dcterms:modified>
</cp:coreProperties>
</file>